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783887"/>
            <a:ext cx="12192000" cy="262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399" y="7138556"/>
            <a:ext cx="12192001" cy="27051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Relationship Id="rId3" Type="http://schemas.openxmlformats.org/officeDocument/2006/relationships/image" Target="../media/image1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a.mihai.nicolae@gmail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3679">
              <a:defRPr sz="6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pPr>
            <a:r>
              <a:t>Kingternship</a:t>
            </a:r>
          </a:p>
          <a:p>
            <a:pPr defTabSz="233679">
              <a:defRPr sz="6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pPr>
            <a:r>
              <a:t>Seriously Playful Software engineering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spcBef>
                <a:spcPts val="2200"/>
              </a:spcBef>
              <a:defRPr sz="5238">
                <a:solidFill>
                  <a:srgbClr val="000000"/>
                </a:solidFill>
              </a:defRPr>
            </a:pPr>
            <a:r>
              <a:t>Andrei-mihai Nicolae</a:t>
            </a:r>
          </a:p>
          <a:p>
            <a:pPr defTabSz="566674">
              <a:spcBef>
                <a:spcPts val="2200"/>
              </a:spcBef>
              <a:defRPr sz="5238">
                <a:solidFill>
                  <a:srgbClr val="000000"/>
                </a:solidFill>
              </a:defRPr>
            </a:pPr>
            <a:r>
              <a:t>2147392</a:t>
            </a:r>
          </a:p>
        </p:txBody>
      </p:sp>
      <p:pic>
        <p:nvPicPr>
          <p:cNvPr id="168" name="k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109" y="476250"/>
            <a:ext cx="3921582" cy="261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CompSci_mono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96" y="1643279"/>
            <a:ext cx="5638755" cy="815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Challenges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xfrm>
            <a:off x="406400" y="2743200"/>
            <a:ext cx="6659833" cy="61087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No source code documentation - struggling at the start of the placement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Working only with latest technologies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Code reviews seem tough at first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Difference in scale and organisation</a:t>
            </a:r>
          </a:p>
        </p:txBody>
      </p:sp>
      <p:pic>
        <p:nvPicPr>
          <p:cNvPr id="216" name="mrrobo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3340100"/>
            <a:ext cx="5080001" cy="307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How did the university help me?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xfrm>
            <a:off x="406400" y="2743200"/>
            <a:ext cx="6630535" cy="6108700"/>
          </a:xfrm>
          <a:prstGeom prst="rect">
            <a:avLst/>
          </a:prstGeom>
        </p:spPr>
        <p:txBody>
          <a:bodyPr/>
          <a:lstStyle/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Tim and PSD+TP course have helped me tremendously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For frontend - used several HCI techniques learnt during university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For backend - many concepts from a variety of courses (NS, AP, DB…)</a:t>
            </a:r>
          </a:p>
        </p:txBody>
      </p:sp>
      <p:pic>
        <p:nvPicPr>
          <p:cNvPr id="220" name="ti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7219" y="3855979"/>
            <a:ext cx="5180896" cy="3883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ti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2708" y="4018130"/>
            <a:ext cx="2728383" cy="2728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what did the kingdom teach me?</a:t>
            </a:r>
          </a:p>
        </p:txBody>
      </p:sp>
      <p:pic>
        <p:nvPicPr>
          <p:cNvPr id="224" name="Screen Shot 2016-10-24 at 14.10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51298" y="3063188"/>
            <a:ext cx="3380710" cy="2602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 Shot 2016-10-24 at 14.10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082" y="3063188"/>
            <a:ext cx="3834730" cy="26028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Screen Shot 2016-10-24 at 14.10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74900" y="218621"/>
            <a:ext cx="4446531" cy="260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Screen Shot 2016-10-24 at 14.10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4419" y="218621"/>
            <a:ext cx="4921748" cy="2602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creen Shot 2016-10-24 at 14.10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67494" y="3063188"/>
            <a:ext cx="3133057" cy="2602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Thank you for your attention!</a:t>
            </a:r>
          </a:p>
        </p:txBody>
      </p:sp>
      <p:sp>
        <p:nvSpPr>
          <p:cNvPr id="231" name="Shape 231"/>
          <p:cNvSpPr/>
          <p:nvPr>
            <p:ph type="subTitle" sz="quarter" idx="1"/>
          </p:nvPr>
        </p:nvSpPr>
        <p:spPr>
          <a:xfrm>
            <a:off x="406400" y="2203642"/>
            <a:ext cx="12192001" cy="1803401"/>
          </a:xfrm>
          <a:prstGeom prst="rect">
            <a:avLst/>
          </a:prstGeom>
        </p:spPr>
        <p:txBody>
          <a:bodyPr/>
          <a:lstStyle/>
          <a:p>
            <a:pPr defTabSz="496570">
              <a:spcBef>
                <a:spcPts val="1900"/>
              </a:spcBef>
              <a:defRPr sz="4420">
                <a:solidFill>
                  <a:srgbClr val="000000"/>
                </a:solidFill>
              </a:defRPr>
            </a:pPr>
            <a:r>
              <a:t>for any further questions (or advice) email me: </a:t>
            </a:r>
            <a:b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a.mihai.nicolae@gmail.com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Overview</a:t>
            </a:r>
          </a:p>
        </p:txBody>
      </p:sp>
      <p:sp>
        <p:nvSpPr>
          <p:cNvPr id="172" name="Shape 1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499" indent="-444499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4000">
                <a:solidFill>
                  <a:srgbClr val="000000"/>
                </a:solidFill>
              </a:defRPr>
            </a:pPr>
            <a:r>
              <a:t>Introduction</a:t>
            </a:r>
          </a:p>
          <a:p>
            <a:pPr lvl="1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Company, Team, My role in the Kingdom </a:t>
            </a:r>
          </a:p>
          <a:p>
            <a:pPr marL="444499" indent="-444499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4000">
                <a:solidFill>
                  <a:srgbClr val="000000"/>
                </a:solidFill>
              </a:defRPr>
            </a:pPr>
            <a:r>
              <a:t>Technologies and Practices</a:t>
            </a:r>
          </a:p>
          <a:p>
            <a:pPr lvl="1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Agile Practices, Change Management, Quality Assurance</a:t>
            </a:r>
          </a:p>
          <a:p>
            <a:pPr lvl="1" marL="444499" indent="-444499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4000">
                <a:solidFill>
                  <a:srgbClr val="000000"/>
                </a:solidFill>
              </a:defRPr>
            </a:pPr>
            <a:r>
              <a:t>Reflection</a:t>
            </a:r>
          </a:p>
          <a:p>
            <a:pPr lvl="1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Challenges, How university helped me, Takeaways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G_0142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094" t="0" r="3094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Shape 1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Who is King?</a:t>
            </a:r>
          </a:p>
        </p:txBody>
      </p:sp>
      <p:sp>
        <p:nvSpPr>
          <p:cNvPr id="176" name="Shape 17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Swedish mobile games development company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One of the top in the market; recently acquired by </a:t>
            </a:r>
            <a:br/>
            <a:r>
              <a:t>Activision Blizzard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Maker of Candy Crush, Farm Heroes and Bubble Witch Sagas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8077561" y="7361495"/>
            <a:ext cx="2336078" cy="847210"/>
          </a:xfrm>
          <a:prstGeom prst="rect">
            <a:avLst/>
          </a:prstGeom>
        </p:spPr>
        <p:txBody>
          <a:bodyPr/>
          <a:lstStyle>
            <a:lvl1pPr defTabSz="566674">
              <a:defRPr sz="582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My Team</a:t>
            </a:r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xfrm>
            <a:off x="6096000" y="1307681"/>
            <a:ext cx="6299201" cy="3405188"/>
          </a:xfrm>
          <a:prstGeom prst="rect">
            <a:avLst/>
          </a:prstGeom>
        </p:spPr>
        <p:txBody>
          <a:bodyPr anchor="t"/>
          <a:lstStyle/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cap="none" sz="28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Part of Gifting Team</a:t>
            </a: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cap="none" sz="28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Developing flow through which King players receive gifts</a:t>
            </a:r>
          </a:p>
          <a:p>
            <a:pPr marL="444500" indent="-444500">
              <a:lnSpc>
                <a:spcPct val="100000"/>
              </a:lnSpc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cap="none" sz="28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t>Agile team of 8 people working in the same workspace</a:t>
            </a:r>
          </a:p>
        </p:txBody>
      </p:sp>
      <p:pic>
        <p:nvPicPr>
          <p:cNvPr id="180" name="giftbox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3100" y="3351807"/>
            <a:ext cx="4140284" cy="3050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My role as a kingtern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4500" indent="-444500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Full-stack software developer</a:t>
            </a:r>
          </a:p>
          <a:p>
            <a:pPr marL="444500" indent="-444500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Worked directly on the interface through which gifting campaigns could be launched</a:t>
            </a:r>
          </a:p>
          <a:p>
            <a:pPr marL="444500" indent="-444500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Released &gt; 25 features into production</a:t>
            </a:r>
          </a:p>
          <a:p>
            <a:pPr marL="444500" indent="-444500">
              <a:buClr>
                <a:schemeClr val="accent4">
                  <a:hueOff val="-1395324"/>
                  <a:satOff val="-3373"/>
                  <a:lumOff val="-9849"/>
                </a:schemeClr>
              </a:buClr>
              <a:defRPr sz="3200">
                <a:solidFill>
                  <a:srgbClr val="000000"/>
                </a:solidFill>
              </a:defRPr>
            </a:pPr>
            <a:r>
              <a:t>Solved many, many bugs… </a:t>
            </a:r>
          </a:p>
        </p:txBody>
      </p:sp>
      <p:pic>
        <p:nvPicPr>
          <p:cNvPr id="184" name="candycrushcharac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9377" y="1310591"/>
            <a:ext cx="2371117" cy="20482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bu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09377" y="6056093"/>
            <a:ext cx="2371117" cy="2785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Technologies</a:t>
            </a:r>
          </a:p>
        </p:txBody>
      </p:sp>
      <p:pic>
        <p:nvPicPr>
          <p:cNvPr id="188" name="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5216" y="284113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q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84136" y="388786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dock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5194" y="871787"/>
            <a:ext cx="1822073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angula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89600" y="4475726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java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27119" y="2531605"/>
            <a:ext cx="152281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reactjs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634007" y="4966423"/>
            <a:ext cx="1522811" cy="1362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mockito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37056" y="4803879"/>
            <a:ext cx="32512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nodejs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171494" y="3069925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jquery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62047" y="2677604"/>
            <a:ext cx="1625601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print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993" t="0" r="1199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50520">
              <a:defRPr sz="10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pPr>
            <a:r>
              <a:t>Agile </a:t>
            </a:r>
            <a:br/>
            <a:r>
              <a:t>Practices</a:t>
            </a:r>
          </a:p>
        </p:txBody>
      </p:sp>
      <p:sp>
        <p:nvSpPr>
          <p:cNvPr id="200" name="Shape 200"/>
          <p:cNvSpPr/>
          <p:nvPr/>
        </p:nvSpPr>
        <p:spPr>
          <a:xfrm>
            <a:off x="6096000" y="1307681"/>
            <a:ext cx="6299200" cy="4233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Weekly sprints with daily stand-ups</a:t>
            </a:r>
          </a:p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Retrospectives every 2 months (maybe not so Agile?)</a:t>
            </a:r>
          </a:p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Weekly code reviews</a:t>
            </a:r>
          </a:p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Monthly off-sites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Change management</a:t>
            </a:r>
          </a:p>
        </p:txBody>
      </p:sp>
      <p:pic>
        <p:nvPicPr>
          <p:cNvPr id="203" name="CompSci_colour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47" y="2791177"/>
            <a:ext cx="5272912" cy="762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kin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9621" y="2133654"/>
            <a:ext cx="2351648" cy="1565734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 flipV="1">
            <a:off x="6502399" y="4088026"/>
            <a:ext cx="1" cy="5140509"/>
          </a:xfrm>
          <a:prstGeom prst="line">
            <a:avLst/>
          </a:prstGeom>
          <a:ln w="25400">
            <a:solidFill>
              <a:schemeClr val="accent4">
                <a:hueOff val="-1395324"/>
                <a:satOff val="-3373"/>
                <a:lumOff val="-984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441764" y="4083915"/>
            <a:ext cx="5402878" cy="3689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SVN for PSD+TP</a:t>
            </a:r>
          </a:p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Team was pushing to dev branch</a:t>
            </a:r>
          </a:p>
          <a:p>
            <a:pPr marL="444500" indent="-444500">
              <a:spcBef>
                <a:spcPts val="28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800">
                <a:solidFill>
                  <a:srgbClr val="000000"/>
                </a:solidFill>
              </a:defRPr>
            </a:pPr>
            <a:r>
              <a:t>Integration Hell</a:t>
            </a:r>
          </a:p>
        </p:txBody>
      </p:sp>
      <p:sp>
        <p:nvSpPr>
          <p:cNvPr id="207" name="Shape 207"/>
          <p:cNvSpPr/>
          <p:nvPr/>
        </p:nvSpPr>
        <p:spPr>
          <a:xfrm>
            <a:off x="7034006" y="4083915"/>
            <a:ext cx="5402878" cy="4967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35609" indent="-435609" defTabSz="572516">
              <a:spcBef>
                <a:spcPts val="27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744">
                <a:solidFill>
                  <a:srgbClr val="000000"/>
                </a:solidFill>
              </a:defRPr>
            </a:pPr>
            <a:r>
              <a:t>Git in tandem with SourceTree as GUI</a:t>
            </a:r>
          </a:p>
          <a:p>
            <a:pPr marL="435609" indent="-435609" defTabSz="572516">
              <a:spcBef>
                <a:spcPts val="27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744">
                <a:solidFill>
                  <a:srgbClr val="000000"/>
                </a:solidFill>
              </a:defRPr>
            </a:pPr>
            <a:r>
              <a:t>Feature branches for new major functionality</a:t>
            </a:r>
          </a:p>
          <a:p>
            <a:pPr marL="435609" indent="-435609" defTabSz="572516">
              <a:spcBef>
                <a:spcPts val="27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744">
                <a:solidFill>
                  <a:srgbClr val="000000"/>
                </a:solidFill>
              </a:defRPr>
            </a:pPr>
            <a:r>
              <a:t>Frequent merges back to dev branch</a:t>
            </a:r>
          </a:p>
          <a:p>
            <a:pPr marL="435609" indent="-435609" defTabSz="572516">
              <a:spcBef>
                <a:spcPts val="2700"/>
              </a:spcBef>
              <a:buClr>
                <a:schemeClr val="accent4">
                  <a:hueOff val="-1395324"/>
                  <a:satOff val="-3373"/>
                  <a:lumOff val="-9849"/>
                </a:schemeClr>
              </a:buClr>
              <a:buSzPct val="104999"/>
              <a:buFont typeface="Avenir Next"/>
              <a:buChar char="▸"/>
              <a:defRPr sz="2744">
                <a:solidFill>
                  <a:srgbClr val="000000"/>
                </a:solidFill>
              </a:defRPr>
            </a:pPr>
            <a:r>
              <a:t>Used hotfixes and released every 2-3 weeks</a:t>
            </a:r>
          </a:p>
        </p:txBody>
      </p:sp>
      <p:pic>
        <p:nvPicPr>
          <p:cNvPr id="208" name="taz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17178" y="6005599"/>
            <a:ext cx="1953616" cy="1811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defRPr>
            </a:lvl1pPr>
          </a:lstStyle>
          <a:p>
            <a:pPr/>
            <a:r>
              <a:t>Quality assurance</a:t>
            </a:r>
          </a:p>
        </p:txBody>
      </p:sp>
      <p:sp>
        <p:nvSpPr>
          <p:cNvPr id="211" name="Shape 2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Used mocking as part of unit testing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Implemented smoke, regression and mutation</a:t>
            </a:r>
            <a:br/>
            <a:r>
              <a:t>tests</a:t>
            </a:r>
          </a:p>
          <a:p>
            <a:pPr>
              <a:buClr>
                <a:schemeClr val="accent4">
                  <a:hueOff val="-1395324"/>
                  <a:satOff val="-3373"/>
                  <a:lumOff val="-9849"/>
                </a:schemeClr>
              </a:buClr>
              <a:defRPr>
                <a:solidFill>
                  <a:srgbClr val="000000"/>
                </a:solidFill>
              </a:defRPr>
            </a:pPr>
            <a:r>
              <a:t>Attended weekly QA firm-wide meetings</a:t>
            </a:r>
          </a:p>
        </p:txBody>
      </p:sp>
      <p:pic>
        <p:nvPicPr>
          <p:cNvPr id="212" name="qa-carto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6222813"/>
            <a:ext cx="10160001" cy="328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